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7" r:id="rId3"/>
    <p:sldId id="257" r:id="rId4"/>
    <p:sldId id="261" r:id="rId5"/>
    <p:sldId id="262" r:id="rId6"/>
    <p:sldId id="272" r:id="rId7"/>
    <p:sldId id="259" r:id="rId8"/>
    <p:sldId id="258" r:id="rId9"/>
    <p:sldId id="269" r:id="rId10"/>
    <p:sldId id="270" r:id="rId11"/>
    <p:sldId id="268" r:id="rId12"/>
    <p:sldId id="266" r:id="rId13"/>
    <p:sldId id="273" r:id="rId14"/>
    <p:sldId id="260" r:id="rId15"/>
    <p:sldId id="263" r:id="rId16"/>
    <p:sldId id="264" r:id="rId17"/>
    <p:sldId id="265"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79053" autoAdjust="0"/>
  </p:normalViewPr>
  <p:slideViewPr>
    <p:cSldViewPr>
      <p:cViewPr>
        <p:scale>
          <a:sx n="94" d="100"/>
          <a:sy n="94" d="100"/>
        </p:scale>
        <p:origin x="-93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B7D80D-3F58-49B5-BD8D-75DDCCE46929}" type="datetimeFigureOut">
              <a:rPr lang="en-US" smtClean="0"/>
              <a:t>9/18/2012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61A2F6-0D8A-44C1-9371-5A12A43433F7}" type="slidenum">
              <a:rPr lang="en-US" smtClean="0"/>
              <a:t>‹#›</a:t>
            </a:fld>
            <a:endParaRPr lang="en-US"/>
          </a:p>
        </p:txBody>
      </p:sp>
    </p:spTree>
    <p:extLst>
      <p:ext uri="{BB962C8B-B14F-4D97-AF65-F5344CB8AC3E}">
        <p14:creationId xmlns:p14="http://schemas.microsoft.com/office/powerpoint/2010/main" val="759972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then 5 minutes to come up with some one</a:t>
            </a:r>
            <a:r>
              <a:rPr lang="en-US" baseline="0" dirty="0" smtClean="0"/>
              <a:t> word rules?</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Canon is work that is now accepted as </a:t>
            </a:r>
            <a:r>
              <a:rPr lang="en-US" dirty="0" err="1" smtClean="0"/>
              <a:t>representating</a:t>
            </a:r>
            <a:r>
              <a:rPr lang="en-US" baseline="0" dirty="0" smtClean="0"/>
              <a:t> that field</a:t>
            </a:r>
            <a:r>
              <a:rPr lang="en-US" baseline="0" smtClean="0"/>
              <a:t>, </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15</a:t>
            </a:fld>
            <a:endParaRPr lang="en-US"/>
          </a:p>
        </p:txBody>
      </p:sp>
    </p:spTree>
    <p:extLst>
      <p:ext uri="{BB962C8B-B14F-4D97-AF65-F5344CB8AC3E}">
        <p14:creationId xmlns:p14="http://schemas.microsoft.com/office/powerpoint/2010/main" val="1658994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he an Artist? Is his work Art? </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16</a:t>
            </a:fld>
            <a:endParaRPr lang="en-US"/>
          </a:p>
        </p:txBody>
      </p:sp>
    </p:spTree>
    <p:extLst>
      <p:ext uri="{BB962C8B-B14F-4D97-AF65-F5344CB8AC3E}">
        <p14:creationId xmlns:p14="http://schemas.microsoft.com/office/powerpoint/2010/main" val="1010627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have time this can last </a:t>
            </a:r>
            <a:r>
              <a:rPr lang="en-US" smtClean="0"/>
              <a:t>3 minutes See </a:t>
            </a:r>
            <a:r>
              <a:rPr lang="en-US" dirty="0" smtClean="0"/>
              <a:t>if the students can get them first , get them to write them down and then click on the</a:t>
            </a:r>
            <a:r>
              <a:rPr lang="en-US" baseline="0" dirty="0" smtClean="0"/>
              <a:t> works</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18</a:t>
            </a:fld>
            <a:endParaRPr lang="en-US"/>
          </a:p>
        </p:txBody>
      </p:sp>
    </p:spTree>
    <p:extLst>
      <p:ext uri="{BB962C8B-B14F-4D97-AF65-F5344CB8AC3E}">
        <p14:creationId xmlns:p14="http://schemas.microsoft.com/office/powerpoint/2010/main" val="3232774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we all agree with the bottom statement</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3</a:t>
            </a:fld>
            <a:endParaRPr lang="en-US"/>
          </a:p>
        </p:txBody>
      </p:sp>
    </p:spTree>
    <p:extLst>
      <p:ext uri="{BB962C8B-B14F-4D97-AF65-F5344CB8AC3E}">
        <p14:creationId xmlns:p14="http://schemas.microsoft.com/office/powerpoint/2010/main" val="201233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again</a:t>
            </a:r>
            <a:r>
              <a:rPr lang="en-US" baseline="0" dirty="0" smtClean="0"/>
              <a:t> 3 minutes in their groups and then class feedback. Quality and intention</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4</a:t>
            </a:fld>
            <a:endParaRPr lang="en-US"/>
          </a:p>
        </p:txBody>
      </p:sp>
    </p:spTree>
    <p:extLst>
      <p:ext uri="{BB962C8B-B14F-4D97-AF65-F5344CB8AC3E}">
        <p14:creationId xmlns:p14="http://schemas.microsoft.com/office/powerpoint/2010/main" val="47963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minute exercise and then feedback and discuss </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8</a:t>
            </a:fld>
            <a:endParaRPr lang="en-US"/>
          </a:p>
        </p:txBody>
      </p:sp>
    </p:spTree>
    <p:extLst>
      <p:ext uri="{BB962C8B-B14F-4D97-AF65-F5344CB8AC3E}">
        <p14:creationId xmlns:p14="http://schemas.microsoft.com/office/powerpoint/2010/main" val="318982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work of art may be</a:t>
            </a:r>
            <a:r>
              <a:rPr lang="en-US" baseline="0" dirty="0" smtClean="0"/>
              <a:t> competent but lack </a:t>
            </a:r>
            <a:r>
              <a:rPr lang="en-US" baseline="0" dirty="0" smtClean="0"/>
              <a:t>originality. </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9</a:t>
            </a:fld>
            <a:endParaRPr lang="en-US"/>
          </a:p>
        </p:txBody>
      </p:sp>
    </p:spTree>
    <p:extLst>
      <p:ext uri="{BB962C8B-B14F-4D97-AF65-F5344CB8AC3E}">
        <p14:creationId xmlns:p14="http://schemas.microsoft.com/office/powerpoint/2010/main" val="1904969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a:t>
            </a:r>
            <a:r>
              <a:rPr lang="en-US" baseline="0" dirty="0" smtClean="0"/>
              <a:t> again intention and quality and </a:t>
            </a:r>
            <a:r>
              <a:rPr lang="en-US" baseline="0" dirty="0" err="1" smtClean="0"/>
              <a:t>picasso</a:t>
            </a:r>
            <a:r>
              <a:rPr lang="en-US" baseline="0" dirty="0" smtClean="0"/>
              <a:t>, original but not with much technical skill</a:t>
            </a:r>
          </a:p>
          <a:p>
            <a:r>
              <a:rPr lang="en-US" baseline="0" dirty="0" smtClean="0"/>
              <a:t>Compare this to Kitsch</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10</a:t>
            </a:fld>
            <a:endParaRPr lang="en-US"/>
          </a:p>
        </p:txBody>
      </p:sp>
    </p:spTree>
    <p:extLst>
      <p:ext uri="{BB962C8B-B14F-4D97-AF65-F5344CB8AC3E}">
        <p14:creationId xmlns:p14="http://schemas.microsoft.com/office/powerpoint/2010/main" val="1913041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Fake on the left, </a:t>
            </a:r>
            <a:r>
              <a:rPr lang="en-US" dirty="0" smtClean="0"/>
              <a:t>Christ at Emmaus</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11</a:t>
            </a:fld>
            <a:endParaRPr lang="en-US"/>
          </a:p>
        </p:txBody>
      </p:sp>
    </p:spTree>
    <p:extLst>
      <p:ext uri="{BB962C8B-B14F-4D97-AF65-F5344CB8AC3E}">
        <p14:creationId xmlns:p14="http://schemas.microsoft.com/office/powerpoint/2010/main" val="794147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Van </a:t>
            </a:r>
            <a:r>
              <a:rPr lang="en-US" dirty="0" err="1" smtClean="0"/>
              <a:t>Meergeren</a:t>
            </a:r>
            <a:r>
              <a:rPr lang="en-US" dirty="0" smtClean="0"/>
              <a:t> figured</a:t>
            </a:r>
            <a:r>
              <a:rPr lang="en-US" baseline="0" dirty="0" smtClean="0"/>
              <a:t> out that if you put some plastic into the paint before you painted it and then put the painting into a pizza oven (he bough one) the paint would harden and not spoil and look 300 years old. Also he decided that he would paint pictures that were close to what Vermeer would of painted and let critics fill in the blanks, he figured out that if he was too close the painting would be examined too much. If he put in tell tail signs of Vermeer then the critics would say he must of done this type of work at this point in his life etc. He would let critics explain why it is a little bit different and let them have the glory and him the cash!!!</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12</a:t>
            </a:fld>
            <a:endParaRPr lang="en-US"/>
          </a:p>
        </p:txBody>
      </p:sp>
    </p:spTree>
    <p:extLst>
      <p:ext uri="{BB962C8B-B14F-4D97-AF65-F5344CB8AC3E}">
        <p14:creationId xmlns:p14="http://schemas.microsoft.com/office/powerpoint/2010/main" val="388655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Early works can be booed</a:t>
            </a:r>
            <a:r>
              <a:rPr lang="en-US" baseline="0" dirty="0" smtClean="0"/>
              <a:t> or discredited/ but then </a:t>
            </a:r>
            <a:r>
              <a:rPr lang="en-US" baseline="0" dirty="0" err="1" smtClean="0"/>
              <a:t>becoem</a:t>
            </a:r>
            <a:r>
              <a:rPr lang="en-US" baseline="0" dirty="0" smtClean="0"/>
              <a:t> part of the canon of great works</a:t>
            </a:r>
            <a:endParaRPr lang="en-US" dirty="0" smtClean="0"/>
          </a:p>
          <a:p>
            <a:r>
              <a:rPr lang="en-US" dirty="0" smtClean="0"/>
              <a:t>Look back at bed example</a:t>
            </a:r>
          </a:p>
          <a:p>
            <a:r>
              <a:rPr lang="en-US" dirty="0" smtClean="0"/>
              <a:t>Look at the Dutch example </a:t>
            </a:r>
            <a:endParaRPr lang="en-US" dirty="0"/>
          </a:p>
        </p:txBody>
      </p:sp>
      <p:sp>
        <p:nvSpPr>
          <p:cNvPr id="4" name="Slide Number Placeholder 3"/>
          <p:cNvSpPr>
            <a:spLocks noGrp="1"/>
          </p:cNvSpPr>
          <p:nvPr>
            <p:ph type="sldNum" sz="quarter" idx="10"/>
          </p:nvPr>
        </p:nvSpPr>
        <p:spPr/>
        <p:txBody>
          <a:bodyPr/>
          <a:lstStyle/>
          <a:p>
            <a:fld id="{5261A2F6-0D8A-44C1-9371-5A12A43433F7}" type="slidenum">
              <a:rPr lang="en-US" smtClean="0"/>
              <a:t>14</a:t>
            </a:fld>
            <a:endParaRPr lang="en-US"/>
          </a:p>
        </p:txBody>
      </p:sp>
    </p:spTree>
    <p:extLst>
      <p:ext uri="{BB962C8B-B14F-4D97-AF65-F5344CB8AC3E}">
        <p14:creationId xmlns:p14="http://schemas.microsoft.com/office/powerpoint/2010/main" val="4099281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34C1D4-E085-471B-9454-42A03DD919D8}"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4C1D4-E085-471B-9454-42A03DD919D8}"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4C1D4-E085-471B-9454-42A03DD919D8}"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4C1D4-E085-471B-9454-42A03DD919D8}"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4C1D4-E085-471B-9454-42A03DD919D8}"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34C1D4-E085-471B-9454-42A03DD919D8}"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34C1D4-E085-471B-9454-42A03DD919D8}" type="datetimeFigureOut">
              <a:rPr lang="en-US" smtClean="0"/>
              <a:t>9/18/2012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34C1D4-E085-471B-9454-42A03DD919D8}" type="datetimeFigureOut">
              <a:rPr lang="en-US" smtClean="0"/>
              <a:t>9/18/2012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34C1D4-E085-471B-9454-42A03DD919D8}" type="datetimeFigureOut">
              <a:rPr lang="en-US" smtClean="0"/>
              <a:t>9/18/2012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4C1D4-E085-471B-9454-42A03DD919D8}"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4C1D4-E085-471B-9454-42A03DD919D8}"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4C636-7AAD-443C-B8A6-FCED5D1CD1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4C1D4-E085-471B-9454-42A03DD919D8}" type="datetimeFigureOut">
              <a:rPr lang="en-US" smtClean="0"/>
              <a:t>9/18/2012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4C636-7AAD-443C-B8A6-FCED5D1CD12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ARTS</a:t>
            </a:r>
            <a:endParaRPr lang="en-US" dirty="0"/>
          </a:p>
        </p:txBody>
      </p:sp>
      <p:sp>
        <p:nvSpPr>
          <p:cNvPr id="3" name="Subtitle 2"/>
          <p:cNvSpPr>
            <a:spLocks noGrp="1"/>
          </p:cNvSpPr>
          <p:nvPr>
            <p:ph type="subTitle" idx="1"/>
          </p:nvPr>
        </p:nvSpPr>
        <p:spPr/>
        <p:txBody>
          <a:bodyPr/>
          <a:lstStyle/>
          <a:p>
            <a:r>
              <a:rPr lang="en-US" dirty="0" smtClean="0"/>
              <a:t>What constitutes art?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Picasso Bull’s head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89646" y="1600200"/>
            <a:ext cx="5564708" cy="4525963"/>
          </a:xfrm>
        </p:spPr>
      </p:pic>
    </p:spTree>
    <p:extLst>
      <p:ext uri="{BB962C8B-B14F-4D97-AF65-F5344CB8AC3E}">
        <p14:creationId xmlns:p14="http://schemas.microsoft.com/office/powerpoint/2010/main" val="18444392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1905000"/>
            <a:ext cx="4019550" cy="3600450"/>
          </a:xfrm>
        </p:spPr>
      </p:pic>
    </p:spTree>
    <p:extLst>
      <p:ext uri="{BB962C8B-B14F-4D97-AF65-F5344CB8AC3E}">
        <p14:creationId xmlns:p14="http://schemas.microsoft.com/office/powerpoint/2010/main" val="1802039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Forgeries</a:t>
            </a:r>
            <a:endParaRPr lang="en-US" dirty="0"/>
          </a:p>
        </p:txBody>
      </p:sp>
      <p:sp>
        <p:nvSpPr>
          <p:cNvPr id="3" name="Content Placeholder 2"/>
          <p:cNvSpPr>
            <a:spLocks noGrp="1"/>
          </p:cNvSpPr>
          <p:nvPr>
            <p:ph idx="1"/>
          </p:nvPr>
        </p:nvSpPr>
        <p:spPr/>
        <p:txBody>
          <a:bodyPr/>
          <a:lstStyle/>
          <a:p>
            <a:r>
              <a:rPr lang="en-US" dirty="0" smtClean="0"/>
              <a:t>Are they forged Art?</a:t>
            </a:r>
          </a:p>
          <a:p>
            <a:r>
              <a:rPr lang="en-US" dirty="0" smtClean="0"/>
              <a:t>What about really good ones!!!</a:t>
            </a:r>
          </a:p>
          <a:p>
            <a:r>
              <a:rPr lang="en-US" dirty="0" smtClean="0"/>
              <a:t>Han Van </a:t>
            </a:r>
            <a:r>
              <a:rPr lang="en-US" dirty="0" err="1" smtClean="0"/>
              <a:t>Meergeren</a:t>
            </a:r>
            <a:r>
              <a:rPr lang="en-US" dirty="0" smtClean="0"/>
              <a:t> Hoax </a:t>
            </a:r>
          </a:p>
          <a:p>
            <a:r>
              <a:rPr lang="en-US" dirty="0" smtClean="0"/>
              <a:t>He painted some </a:t>
            </a:r>
            <a:r>
              <a:rPr lang="en-US" dirty="0" err="1" smtClean="0"/>
              <a:t>Vermeers</a:t>
            </a:r>
            <a:r>
              <a:rPr lang="en-US" dirty="0" smtClean="0"/>
              <a:t> in the 1930’s</a:t>
            </a:r>
          </a:p>
          <a:p>
            <a:r>
              <a:rPr lang="en-US" dirty="0" smtClean="0"/>
              <a:t>Even after exposure some art critics continued to insist the painting were genuine!</a:t>
            </a:r>
          </a:p>
          <a:p>
            <a:r>
              <a:rPr lang="en-US" dirty="0" smtClean="0"/>
              <a:t>3 minute discussion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Spectator Response</a:t>
            </a:r>
          </a:p>
          <a:p>
            <a:endParaRPr lang="en-US" dirty="0" smtClean="0"/>
          </a:p>
          <a:p>
            <a:endParaRPr lang="en-US" dirty="0"/>
          </a:p>
        </p:txBody>
      </p:sp>
    </p:spTree>
    <p:extLst>
      <p:ext uri="{BB962C8B-B14F-4D97-AF65-F5344CB8AC3E}">
        <p14:creationId xmlns:p14="http://schemas.microsoft.com/office/powerpoint/2010/main" val="2876222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Spectator Response</a:t>
            </a:r>
            <a:endParaRPr lang="en-US" dirty="0"/>
          </a:p>
        </p:txBody>
      </p:sp>
      <p:sp>
        <p:nvSpPr>
          <p:cNvPr id="3" name="Content Placeholder 2"/>
          <p:cNvSpPr>
            <a:spLocks noGrp="1"/>
          </p:cNvSpPr>
          <p:nvPr>
            <p:ph idx="1"/>
          </p:nvPr>
        </p:nvSpPr>
        <p:spPr>
          <a:xfrm>
            <a:off x="457200" y="1600200"/>
            <a:ext cx="8229600" cy="4267199"/>
          </a:xfrm>
        </p:spPr>
        <p:txBody>
          <a:bodyPr>
            <a:normAutofit/>
          </a:bodyPr>
          <a:lstStyle/>
          <a:p>
            <a:r>
              <a:rPr lang="en-US" dirty="0" smtClean="0"/>
              <a:t>Which spectators should Artist appeal to?</a:t>
            </a:r>
          </a:p>
          <a:p>
            <a:r>
              <a:rPr lang="en-US" dirty="0" smtClean="0"/>
              <a:t>“I loved his earlier work”</a:t>
            </a:r>
            <a:endParaRPr lang="en-US" dirty="0"/>
          </a:p>
          <a:p>
            <a:endParaRPr lang="en-US" dirty="0" smtClean="0"/>
          </a:p>
          <a:p>
            <a:r>
              <a:rPr lang="en-US" dirty="0" smtClean="0"/>
              <a:t>General public V Artist like themselves</a:t>
            </a:r>
          </a:p>
          <a:p>
            <a:r>
              <a:rPr lang="en-US" dirty="0" smtClean="0"/>
              <a:t>What is rubbish?</a:t>
            </a:r>
          </a:p>
          <a:p>
            <a:r>
              <a:rPr lang="en-US" dirty="0" smtClean="0"/>
              <a:t>What is an Art expert?</a:t>
            </a:r>
          </a:p>
          <a:p>
            <a:endParaRPr lang="en-US" dirty="0"/>
          </a:p>
        </p:txBody>
      </p:sp>
      <p:sp>
        <p:nvSpPr>
          <p:cNvPr id="4" name="Rectangle 3">
            <a:hlinkClick r:id="rId3" action="ppaction://hlinksldjump"/>
          </p:cNvPr>
          <p:cNvSpPr/>
          <p:nvPr/>
        </p:nvSpPr>
        <p:spPr>
          <a:xfrm>
            <a:off x="6934200" y="4267200"/>
            <a:ext cx="1752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Picasso’s Les Demoiselles </a:t>
            </a:r>
            <a:r>
              <a:rPr lang="en-US" dirty="0" err="1" smtClean="0"/>
              <a:t>d’Avignon</a:t>
            </a:r>
            <a:endParaRPr lang="en-US" dirty="0"/>
          </a:p>
        </p:txBody>
      </p:sp>
      <p:pic>
        <p:nvPicPr>
          <p:cNvPr id="4" name="Content Placeholder 3" descr="picasso Les Demoiselles.bmp"/>
          <p:cNvPicPr>
            <a:picLocks noGrp="1" noChangeAspect="1"/>
          </p:cNvPicPr>
          <p:nvPr>
            <p:ph idx="1"/>
          </p:nvPr>
        </p:nvPicPr>
        <p:blipFill>
          <a:blip r:embed="rId3" cstate="print"/>
          <a:stretch>
            <a:fillRect/>
          </a:stretch>
        </p:blipFill>
        <p:spPr>
          <a:xfrm>
            <a:off x="0" y="2402494"/>
            <a:ext cx="2819400" cy="2880690"/>
          </a:xfrm>
        </p:spPr>
      </p:pic>
      <p:sp>
        <p:nvSpPr>
          <p:cNvPr id="6" name="TextBox 5"/>
          <p:cNvSpPr txBox="1"/>
          <p:nvPr/>
        </p:nvSpPr>
        <p:spPr>
          <a:xfrm>
            <a:off x="3048000" y="1676400"/>
            <a:ext cx="5943600" cy="2862322"/>
          </a:xfrm>
          <a:prstGeom prst="rect">
            <a:avLst/>
          </a:prstGeom>
          <a:noFill/>
        </p:spPr>
        <p:txBody>
          <a:bodyPr wrap="square" rtlCol="0">
            <a:spAutoFit/>
          </a:bodyPr>
          <a:lstStyle/>
          <a:p>
            <a:pPr>
              <a:buFont typeface="Arial" pitchFamily="34" charset="0"/>
              <a:buChar char="•"/>
            </a:pPr>
            <a:r>
              <a:rPr lang="en-US" sz="3600" dirty="0" smtClean="0"/>
              <a:t> 1907</a:t>
            </a:r>
          </a:p>
          <a:p>
            <a:pPr>
              <a:buFont typeface="Arial" pitchFamily="34" charset="0"/>
              <a:buChar char="•"/>
            </a:pPr>
            <a:r>
              <a:rPr lang="en-US" sz="3600" dirty="0" smtClean="0"/>
              <a:t> Met with shock and outrage </a:t>
            </a:r>
            <a:endParaRPr lang="en-US" sz="3600" dirty="0"/>
          </a:p>
          <a:p>
            <a:pPr>
              <a:buFont typeface="Arial" pitchFamily="34" charset="0"/>
              <a:buChar char="•"/>
            </a:pPr>
            <a:r>
              <a:rPr lang="en-US" sz="3600" dirty="0" smtClean="0"/>
              <a:t> Now considered a masterpiece</a:t>
            </a:r>
          </a:p>
          <a:p>
            <a:pPr>
              <a:buFont typeface="Arial" pitchFamily="34" charset="0"/>
              <a:buChar char="•"/>
            </a:pPr>
            <a:r>
              <a:rPr lang="en-US" sz="3600" dirty="0"/>
              <a:t> </a:t>
            </a:r>
            <a:r>
              <a:rPr lang="en-US" sz="3600" dirty="0" smtClean="0"/>
              <a:t>Part of the canon</a:t>
            </a:r>
            <a:endParaRPr lang="en-US"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Faking it example </a:t>
            </a:r>
          </a:p>
        </p:txBody>
      </p:sp>
      <p:sp>
        <p:nvSpPr>
          <p:cNvPr id="3" name="Content Placeholder 2"/>
          <p:cNvSpPr>
            <a:spLocks noGrp="1"/>
          </p:cNvSpPr>
          <p:nvPr>
            <p:ph idx="1"/>
          </p:nvPr>
        </p:nvSpPr>
        <p:spPr/>
        <p:txBody>
          <a:bodyPr/>
          <a:lstStyle/>
          <a:p>
            <a:r>
              <a:rPr lang="en-US" dirty="0" smtClean="0"/>
              <a:t>Paul O'Hare was a decorator when he was asked to pose as an artist for C4's Faking It. He liked his new life so much he switched for real.</a:t>
            </a:r>
          </a:p>
          <a:p>
            <a:r>
              <a:rPr lang="en-US" dirty="0" smtClean="0"/>
              <a:t>Is his work ART</a:t>
            </a:r>
          </a:p>
          <a:p>
            <a:r>
              <a:rPr lang="en-US" dirty="0" smtClean="0"/>
              <a:t>He fooled the experts!</a:t>
            </a:r>
            <a:endParaRPr lang="en-US" dirty="0"/>
          </a:p>
        </p:txBody>
      </p:sp>
      <p:pic>
        <p:nvPicPr>
          <p:cNvPr id="4" name="Picture 3" descr="paulohare.bmp"/>
          <p:cNvPicPr>
            <a:picLocks noChangeAspect="1"/>
          </p:cNvPicPr>
          <p:nvPr/>
        </p:nvPicPr>
        <p:blipFill>
          <a:blip r:embed="rId3" cstate="print"/>
          <a:stretch>
            <a:fillRect/>
          </a:stretch>
        </p:blipFill>
        <p:spPr>
          <a:xfrm>
            <a:off x="761999" y="4648200"/>
            <a:ext cx="2878667" cy="161925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constitutes art?</a:t>
            </a:r>
            <a:endParaRPr lang="en-US" dirty="0"/>
          </a:p>
        </p:txBody>
      </p:sp>
      <p:sp>
        <p:nvSpPr>
          <p:cNvPr id="3" name="Content Placeholder 2"/>
          <p:cNvSpPr>
            <a:spLocks noGrp="1"/>
          </p:cNvSpPr>
          <p:nvPr>
            <p:ph idx="1"/>
          </p:nvPr>
        </p:nvSpPr>
        <p:spPr/>
        <p:txBody>
          <a:bodyPr/>
          <a:lstStyle/>
          <a:p>
            <a:pPr>
              <a:buNone/>
            </a:pPr>
            <a:r>
              <a:rPr lang="en-US" dirty="0" smtClean="0"/>
              <a:t>1 : Intention of the Artist</a:t>
            </a:r>
          </a:p>
          <a:p>
            <a:pPr>
              <a:buNone/>
            </a:pPr>
            <a:r>
              <a:rPr lang="en-US" dirty="0" smtClean="0"/>
              <a:t>2 : Quality</a:t>
            </a:r>
          </a:p>
          <a:p>
            <a:pPr>
              <a:buNone/>
            </a:pPr>
            <a:r>
              <a:rPr lang="en-US" dirty="0" smtClean="0"/>
              <a:t>3 : Spectator Response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lstStyle/>
          <a:p>
            <a:r>
              <a:rPr lang="en-US" dirty="0" smtClean="0"/>
              <a:t>Kitsch</a:t>
            </a:r>
          </a:p>
          <a:p>
            <a:r>
              <a:rPr lang="en-US" dirty="0" smtClean="0"/>
              <a:t>Canon</a:t>
            </a:r>
          </a:p>
          <a:p>
            <a:r>
              <a:rPr lang="en-US" dirty="0" smtClean="0"/>
              <a:t>Expert opinion</a:t>
            </a:r>
          </a:p>
          <a:p>
            <a:r>
              <a:rPr lang="en-US" smtClean="0"/>
              <a:t>Forgeries</a:t>
            </a:r>
            <a:endParaRPr lang="en-US" dirty="0" smtClean="0"/>
          </a:p>
          <a:p>
            <a:endParaRPr lang="en-US" dirty="0"/>
          </a:p>
        </p:txBody>
      </p:sp>
    </p:spTree>
    <p:extLst>
      <p:ext uri="{BB962C8B-B14F-4D97-AF65-F5344CB8AC3E}">
        <p14:creationId xmlns:p14="http://schemas.microsoft.com/office/powerpoint/2010/main" val="49454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have agreed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Intentions of the Artist</a:t>
            </a:r>
          </a:p>
          <a:p>
            <a:pPr marL="514350" indent="-514350">
              <a:buFont typeface="+mj-lt"/>
              <a:buAutoNum type="arabicPeriod"/>
            </a:pPr>
            <a:r>
              <a:rPr lang="en-US" dirty="0" smtClean="0"/>
              <a:t>Quality</a:t>
            </a:r>
          </a:p>
          <a:p>
            <a:pPr marL="514350" indent="-514350">
              <a:buFont typeface="+mj-lt"/>
              <a:buAutoNum type="arabicPeriod"/>
            </a:pPr>
            <a:r>
              <a:rPr lang="en-US" dirty="0" smtClean="0"/>
              <a:t>Spectator Response</a:t>
            </a:r>
          </a:p>
          <a:p>
            <a:endParaRPr lang="en-US" dirty="0" smtClean="0"/>
          </a:p>
          <a:p>
            <a:endParaRPr lang="en-US" dirty="0"/>
          </a:p>
        </p:txBody>
      </p:sp>
    </p:spTree>
    <p:extLst>
      <p:ext uri="{BB962C8B-B14F-4D97-AF65-F5344CB8AC3E}">
        <p14:creationId xmlns:p14="http://schemas.microsoft.com/office/powerpoint/2010/main" val="2973405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Intention of the Artist</a:t>
            </a:r>
            <a:endParaRPr lang="en-US" dirty="0"/>
          </a:p>
        </p:txBody>
      </p:sp>
      <p:sp>
        <p:nvSpPr>
          <p:cNvPr id="3" name="Content Placeholder 2"/>
          <p:cNvSpPr>
            <a:spLocks noGrp="1"/>
          </p:cNvSpPr>
          <p:nvPr>
            <p:ph idx="1"/>
          </p:nvPr>
        </p:nvSpPr>
        <p:spPr/>
        <p:txBody>
          <a:bodyPr>
            <a:normAutofit/>
          </a:bodyPr>
          <a:lstStyle/>
          <a:p>
            <a:r>
              <a:rPr lang="en-US" dirty="0" smtClean="0"/>
              <a:t>Something is a work of ART if it is made by someone with the intention of evoking an aesthetic response in the audience!</a:t>
            </a:r>
          </a:p>
          <a:p>
            <a:r>
              <a:rPr lang="en-US" dirty="0" smtClean="0"/>
              <a:t>Ants design the face of OBAMA in the sand</a:t>
            </a:r>
          </a:p>
          <a:p>
            <a:r>
              <a:rPr lang="en-US" dirty="0" smtClean="0"/>
              <a:t>IS this Art?</a:t>
            </a:r>
          </a:p>
          <a:p>
            <a:r>
              <a:rPr lang="en-US" dirty="0" smtClean="0"/>
              <a:t>Something is not a work of ART if it is a result of random activity rather than conscious design.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Tracey </a:t>
            </a:r>
            <a:r>
              <a:rPr lang="en-US" dirty="0" err="1" smtClean="0"/>
              <a:t>Emin</a:t>
            </a:r>
            <a:r>
              <a:rPr lang="en-US" dirty="0" smtClean="0"/>
              <a:t>: My BED: Is this ART?</a:t>
            </a:r>
            <a:endParaRPr lang="en-US" dirty="0"/>
          </a:p>
        </p:txBody>
      </p:sp>
      <p:pic>
        <p:nvPicPr>
          <p:cNvPr id="4" name="Content Placeholder 3" descr="ny bed.bmp"/>
          <p:cNvPicPr>
            <a:picLocks noGrp="1" noChangeAspect="1"/>
          </p:cNvPicPr>
          <p:nvPr>
            <p:ph idx="1"/>
          </p:nvPr>
        </p:nvPicPr>
        <p:blipFill>
          <a:blip r:embed="rId3" cstate="email"/>
          <a:stretch>
            <a:fillRect/>
          </a:stretch>
        </p:blipFill>
        <p:spPr>
          <a:xfrm>
            <a:off x="2895600" y="1600200"/>
            <a:ext cx="3333667" cy="3333667"/>
          </a:xfrm>
        </p:spPr>
      </p:pic>
      <p:sp>
        <p:nvSpPr>
          <p:cNvPr id="5" name="Title 1"/>
          <p:cNvSpPr txBox="1">
            <a:spLocks/>
          </p:cNvSpPr>
          <p:nvPr/>
        </p:nvSpPr>
        <p:spPr>
          <a:xfrm>
            <a:off x="381000" y="5334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She got £150,000 for this!!!!!</a:t>
            </a:r>
          </a:p>
        </p:txBody>
      </p:sp>
      <p:sp>
        <p:nvSpPr>
          <p:cNvPr id="3" name="Rectangle 2">
            <a:hlinkClick r:id="rId4" action="ppaction://hlinksldjump"/>
          </p:cNvPr>
          <p:cNvSpPr/>
          <p:nvPr/>
        </p:nvSpPr>
        <p:spPr>
          <a:xfrm>
            <a:off x="7543800" y="3886200"/>
            <a:ext cx="1295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this Art?</a:t>
            </a:r>
            <a:endParaRPr lang="en-US" dirty="0"/>
          </a:p>
        </p:txBody>
      </p:sp>
      <p:pic>
        <p:nvPicPr>
          <p:cNvPr id="4" name="Content Placeholder 3" descr="ants on leaf.jpg"/>
          <p:cNvPicPr>
            <a:picLocks noGrp="1" noChangeAspect="1"/>
          </p:cNvPicPr>
          <p:nvPr>
            <p:ph idx="1"/>
          </p:nvPr>
        </p:nvPicPr>
        <p:blipFill>
          <a:blip r:embed="rId2" cstate="print"/>
          <a:stretch>
            <a:fillRect/>
          </a:stretch>
        </p:blipFill>
        <p:spPr>
          <a:xfrm>
            <a:off x="381000" y="2391074"/>
            <a:ext cx="3886200" cy="2990552"/>
          </a:xfrm>
        </p:spPr>
      </p:pic>
      <p:pic>
        <p:nvPicPr>
          <p:cNvPr id="5" name="Picture 4" descr="artbyinsects.bmp"/>
          <p:cNvPicPr>
            <a:picLocks noChangeAspect="1"/>
          </p:cNvPicPr>
          <p:nvPr/>
        </p:nvPicPr>
        <p:blipFill>
          <a:blip r:embed="rId3" cstate="print"/>
          <a:stretch>
            <a:fillRect/>
          </a:stretch>
        </p:blipFill>
        <p:spPr>
          <a:xfrm>
            <a:off x="5105400" y="2514600"/>
            <a:ext cx="3616807" cy="2819400"/>
          </a:xfrm>
          <a:prstGeom prst="rect">
            <a:avLst/>
          </a:prstGeom>
        </p:spPr>
      </p:pic>
      <p:sp>
        <p:nvSpPr>
          <p:cNvPr id="6" name="Title 1"/>
          <p:cNvSpPr txBox="1">
            <a:spLocks/>
          </p:cNvSpPr>
          <p:nvPr/>
        </p:nvSpPr>
        <p:spPr>
          <a:xfrm>
            <a:off x="533400" y="5715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Natural       V     Controlled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Quality</a:t>
            </a:r>
          </a:p>
          <a:p>
            <a:pPr marL="514350" indent="-514350">
              <a:buFont typeface="+mj-lt"/>
              <a:buAutoNum type="arabicPeriod"/>
            </a:pPr>
            <a:r>
              <a:rPr lang="en-US" dirty="0"/>
              <a:t> </a:t>
            </a:r>
            <a:endParaRPr lang="en-US" dirty="0" smtClean="0"/>
          </a:p>
          <a:p>
            <a:endParaRPr lang="en-US" dirty="0" smtClean="0"/>
          </a:p>
          <a:p>
            <a:endParaRPr lang="en-US" dirty="0"/>
          </a:p>
        </p:txBody>
      </p:sp>
    </p:spTree>
    <p:extLst>
      <p:ext uri="{BB962C8B-B14F-4D97-AF65-F5344CB8AC3E}">
        <p14:creationId xmlns:p14="http://schemas.microsoft.com/office/powerpoint/2010/main" val="2876222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:Quality</a:t>
            </a:r>
            <a:endParaRPr lang="en-US" dirty="0"/>
          </a:p>
        </p:txBody>
      </p:sp>
      <p:sp>
        <p:nvSpPr>
          <p:cNvPr id="3" name="Content Placeholder 2"/>
          <p:cNvSpPr>
            <a:spLocks noGrp="1"/>
          </p:cNvSpPr>
          <p:nvPr>
            <p:ph idx="1"/>
          </p:nvPr>
        </p:nvSpPr>
        <p:spPr/>
        <p:txBody>
          <a:bodyPr/>
          <a:lstStyle/>
          <a:p>
            <a:r>
              <a:rPr lang="en-US" dirty="0" smtClean="0"/>
              <a:t>The Intrinsic quality of the work</a:t>
            </a:r>
          </a:p>
          <a:p>
            <a:r>
              <a:rPr lang="en-US" dirty="0" smtClean="0"/>
              <a:t>In general we feel that a work of ART should not be something that a person with no talent or training in the ARTS could have made?</a:t>
            </a:r>
          </a:p>
          <a:p>
            <a:r>
              <a:rPr lang="en-US" dirty="0" smtClean="0"/>
              <a:t>Do you agree?</a:t>
            </a:r>
          </a:p>
          <a:p>
            <a:r>
              <a:rPr lang="en-US" dirty="0" smtClean="0"/>
              <a:t>Now look at example on next page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105400" cy="1143000"/>
          </a:xfrm>
        </p:spPr>
        <p:txBody>
          <a:bodyPr/>
          <a:lstStyle/>
          <a:p>
            <a:r>
              <a:rPr lang="en-US" dirty="0" smtClean="0"/>
              <a:t>Dutch Example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Government setup Fund to buy Dutch ART</a:t>
            </a:r>
          </a:p>
          <a:p>
            <a:r>
              <a:rPr lang="en-US" dirty="0" smtClean="0"/>
              <a:t>They bought up 8000 pieces of work for Dutch Artists</a:t>
            </a:r>
          </a:p>
          <a:p>
            <a:r>
              <a:rPr lang="en-US" dirty="0" smtClean="0"/>
              <a:t>Can you see a problem with this?</a:t>
            </a:r>
          </a:p>
          <a:p>
            <a:r>
              <a:rPr lang="en-US" dirty="0"/>
              <a:t>4</a:t>
            </a:r>
            <a:r>
              <a:rPr lang="en-US" dirty="0" smtClean="0"/>
              <a:t> min’s to discuss</a:t>
            </a:r>
          </a:p>
          <a:p>
            <a:r>
              <a:rPr lang="en-US" dirty="0" smtClean="0"/>
              <a:t>Result</a:t>
            </a:r>
          </a:p>
          <a:p>
            <a:r>
              <a:rPr lang="en-US" dirty="0" smtClean="0"/>
              <a:t>98% of it was rubbish!</a:t>
            </a:r>
          </a:p>
          <a:p>
            <a:r>
              <a:rPr lang="en-US" dirty="0" smtClean="0"/>
              <a:t>They could not give it away for free. Dutch institutions refused to take the ART! It was so bad!!!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Kitsch</a:t>
            </a:r>
            <a:endParaRPr lang="en-US" dirty="0"/>
          </a:p>
        </p:txBody>
      </p:sp>
      <p:sp>
        <p:nvSpPr>
          <p:cNvPr id="3" name="Content Placeholder 2"/>
          <p:cNvSpPr>
            <a:spLocks noGrp="1"/>
          </p:cNvSpPr>
          <p:nvPr>
            <p:ph idx="1"/>
          </p:nvPr>
        </p:nvSpPr>
        <p:spPr/>
        <p:txBody>
          <a:bodyPr/>
          <a:lstStyle/>
          <a:p>
            <a:r>
              <a:rPr lang="en-US" dirty="0" smtClean="0"/>
              <a:t>German for knocking something off</a:t>
            </a:r>
          </a:p>
          <a:p>
            <a:r>
              <a:rPr lang="en-US" dirty="0" smtClean="0"/>
              <a:t>Used in calendars, greeting cards, music in shopping </a:t>
            </a:r>
            <a:r>
              <a:rPr lang="en-US" dirty="0" smtClean="0"/>
              <a:t>malls</a:t>
            </a:r>
          </a:p>
          <a:p>
            <a:r>
              <a:rPr lang="en-US" dirty="0" smtClean="0"/>
              <a:t>Is this Art</a:t>
            </a:r>
            <a:endParaRPr lang="en-US" dirty="0"/>
          </a:p>
        </p:txBody>
      </p:sp>
    </p:spTree>
    <p:extLst>
      <p:ext uri="{BB962C8B-B14F-4D97-AF65-F5344CB8AC3E}">
        <p14:creationId xmlns:p14="http://schemas.microsoft.com/office/powerpoint/2010/main" val="300747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720</Words>
  <Application>Microsoft Office PowerPoint</Application>
  <PresentationFormat>On-screen Show (4:3)</PresentationFormat>
  <Paragraphs>100</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ARTS</vt:lpstr>
      <vt:lpstr>We have agreed </vt:lpstr>
      <vt:lpstr>1: Intention of the Artist</vt:lpstr>
      <vt:lpstr>Tracey Emin: My BED: Is this ART?</vt:lpstr>
      <vt:lpstr>Is this Art?</vt:lpstr>
      <vt:lpstr>PowerPoint Presentation</vt:lpstr>
      <vt:lpstr>2 :Quality</vt:lpstr>
      <vt:lpstr>Dutch Example</vt:lpstr>
      <vt:lpstr>Kitsch</vt:lpstr>
      <vt:lpstr>Picasso Bull’s head</vt:lpstr>
      <vt:lpstr>PowerPoint Presentation</vt:lpstr>
      <vt:lpstr>Forgeries</vt:lpstr>
      <vt:lpstr>PowerPoint Presentation</vt:lpstr>
      <vt:lpstr>3: Spectator Response</vt:lpstr>
      <vt:lpstr>Picasso’s Les Demoiselles d’Avignon</vt:lpstr>
      <vt:lpstr>Faking it example </vt:lpstr>
      <vt:lpstr>What constitutes art?</vt:lpstr>
      <vt:lpstr>Key words</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ARTS</dc:title>
  <dc:creator>Valued Acer Customer</dc:creator>
  <cp:lastModifiedBy>Shane O'loghlin</cp:lastModifiedBy>
  <cp:revision>19</cp:revision>
  <dcterms:created xsi:type="dcterms:W3CDTF">2011-10-31T06:35:31Z</dcterms:created>
  <dcterms:modified xsi:type="dcterms:W3CDTF">2012-09-18T13:37:56Z</dcterms:modified>
</cp:coreProperties>
</file>